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75213" cy="42803763"/>
  <p:notesSz cx="6858000" cy="9144000"/>
  <p:defaultTextStyle>
    <a:defPPr>
      <a:defRPr lang="ko-KR"/>
    </a:defPPr>
    <a:lvl1pPr marL="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01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28" d="100"/>
          <a:sy n="28" d="100"/>
        </p:scale>
        <p:origin x="3592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윤상부 Yun Sangbu" userId="c74c8b55-6332-43c7-8e6a-01c564305a9f" providerId="ADAL" clId="{37FE9DD2-8BF3-4A93-B321-2D950CB2B5AD}"/>
    <pc:docChg chg="delSld">
      <pc:chgData name="윤상부 Yun Sangbu" userId="c74c8b55-6332-43c7-8e6a-01c564305a9f" providerId="ADAL" clId="{37FE9DD2-8BF3-4A93-B321-2D950CB2B5AD}" dt="2022-05-04T05:45:46.837" v="0" actId="2696"/>
      <pc:docMkLst>
        <pc:docMk/>
      </pc:docMkLst>
      <pc:sldChg chg="del">
        <pc:chgData name="윤상부 Yun Sangbu" userId="c74c8b55-6332-43c7-8e6a-01c564305a9f" providerId="ADAL" clId="{37FE9DD2-8BF3-4A93-B321-2D950CB2B5AD}" dt="2022-05-04T05:45:46.837" v="0" actId="2696"/>
        <pc:sldMkLst>
          <pc:docMk/>
          <pc:sldMk cId="2804254258" sldId="25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CB4E-6FA7-43A9-8C9F-DD0C6E95B116}" type="datetimeFigureOut">
              <a:rPr lang="ko-KR" altLang="en-US" smtClean="0"/>
              <a:t>2022-05-04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2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0CB4E-6FA7-43A9-8C9F-DD0C6E95B116}" type="datetimeFigureOut">
              <a:rPr lang="ko-KR" altLang="en-US" smtClean="0"/>
              <a:t>2022-05-04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9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3027487" rtl="0" eaLnBrk="1" latinLnBrk="1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1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emf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360000" y="3695700"/>
            <a:ext cx="29555213" cy="37009848"/>
          </a:xfrm>
          <a:prstGeom prst="rect">
            <a:avLst/>
          </a:prstGeom>
          <a:noFill/>
          <a:ln w="190500" cap="sq">
            <a:solidFill>
              <a:schemeClr val="tx1">
                <a:lumMod val="95000"/>
                <a:lumOff val="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689" tIns="39844" rIns="79689" bIns="39844" rtlCol="0" anchor="ctr"/>
          <a:lstStyle/>
          <a:p>
            <a:pPr algn="ctr"/>
            <a:endParaRPr lang="ko-KR" altLang="en-US" sz="6701" dirty="0"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60636" y="4015505"/>
            <a:ext cx="26462830" cy="2611287"/>
          </a:xfrm>
          <a:prstGeom prst="rect">
            <a:avLst/>
          </a:prstGeom>
          <a:noFill/>
        </p:spPr>
        <p:txBody>
          <a:bodyPr wrap="square" lIns="79689" tIns="39844" rIns="79689" bIns="39844" rtlCol="0">
            <a:spAutoFit/>
          </a:bodyPr>
          <a:lstStyle/>
          <a:p>
            <a:pPr algn="ctr"/>
            <a:r>
              <a:rPr lang="en-US" altLang="ko-KR" sz="822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Area- and Energy-Efficient LDPC Decoder Using Mixed-Resolution Check-Node Processing</a:t>
            </a:r>
            <a:endParaRPr lang="ko-KR" altLang="en-US" sz="8223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6234" y="6726556"/>
            <a:ext cx="25015456" cy="1681802"/>
          </a:xfrm>
          <a:prstGeom prst="rect">
            <a:avLst/>
          </a:prstGeom>
          <a:noFill/>
        </p:spPr>
        <p:txBody>
          <a:bodyPr wrap="square" lIns="79689" tIns="39844" rIns="79689" bIns="39844" rtlCol="0">
            <a:spAutoFit/>
          </a:bodyPr>
          <a:lstStyle/>
          <a:p>
            <a:pPr algn="ctr"/>
            <a:r>
              <a:rPr lang="en-US" altLang="ko-KR" sz="5203" b="1" u="sng" dirty="0" err="1">
                <a:latin typeface="Arial" pitchFamily="34" charset="0"/>
                <a:cs typeface="Arial" pitchFamily="34" charset="0"/>
              </a:rPr>
              <a:t>Sangbu</a:t>
            </a:r>
            <a:r>
              <a:rPr lang="ko-KR" altLang="en-US" sz="5203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5203" b="1" u="sng" dirty="0">
                <a:latin typeface="Arial" pitchFamily="34" charset="0"/>
                <a:cs typeface="Arial" pitchFamily="34" charset="0"/>
              </a:rPr>
              <a:t>Yun</a:t>
            </a:r>
            <a:r>
              <a:rPr lang="en-US" altLang="ko-KR" sz="5203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5203" dirty="0" err="1">
                <a:latin typeface="Arial" pitchFamily="34" charset="0"/>
                <a:cs typeface="Arial" pitchFamily="34" charset="0"/>
              </a:rPr>
              <a:t>Byeong</a:t>
            </a:r>
            <a:r>
              <a:rPr lang="en-US" altLang="ko-KR" sz="5203" dirty="0">
                <a:latin typeface="Arial" pitchFamily="34" charset="0"/>
                <a:cs typeface="Arial" pitchFamily="34" charset="0"/>
              </a:rPr>
              <a:t> Yong Kong and </a:t>
            </a:r>
            <a:r>
              <a:rPr lang="en-US" altLang="ko-KR" sz="5203" dirty="0" err="1">
                <a:latin typeface="Arial" pitchFamily="34" charset="0"/>
                <a:cs typeface="Arial" pitchFamily="34" charset="0"/>
              </a:rPr>
              <a:t>Youngjoo</a:t>
            </a:r>
            <a:r>
              <a:rPr lang="en-US" altLang="ko-KR" sz="5203" dirty="0">
                <a:latin typeface="Arial" pitchFamily="34" charset="0"/>
                <a:cs typeface="Arial" pitchFamily="34" charset="0"/>
              </a:rPr>
              <a:t> Lee</a:t>
            </a:r>
          </a:p>
          <a:p>
            <a:pPr algn="ctr"/>
            <a:r>
              <a:rPr lang="en-US" altLang="ko-KR" sz="5203" dirty="0">
                <a:latin typeface="Arial" pitchFamily="34" charset="0"/>
                <a:ea typeface="맑은 고딕" pitchFamily="50" charset="-127"/>
                <a:cs typeface="Arial" pitchFamily="34" charset="0"/>
              </a:rPr>
              <a:t>Department of Electrical Engineering, Pohang University of Science and Technology</a:t>
            </a:r>
            <a:endParaRPr lang="ko-KR" altLang="en-US" sz="5203" dirty="0"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007293" y="9852986"/>
            <a:ext cx="28193339" cy="4176731"/>
          </a:xfrm>
          <a:prstGeom prst="rect">
            <a:avLst/>
          </a:prstGeom>
          <a:noFill/>
          <a:ln w="88900" cap="sq">
            <a:solidFill>
              <a:srgbClr val="C80150"/>
            </a:solidFill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13742" tIns="39844" rIns="313742" bIns="39844" rtlCol="0" anchor="ctr"/>
          <a:lstStyle/>
          <a:p>
            <a:pPr algn="just"/>
            <a:r>
              <a:rPr lang="en-US" altLang="ko-KR" sz="3548" dirty="0">
                <a:latin typeface="Arial" pitchFamily="34" charset="0"/>
                <a:cs typeface="Arial" pitchFamily="34" charset="0"/>
              </a:rPr>
              <a:t>A practical min-sum algorithm is associated with tree-based comparison units for the check-node operation, being a major bottleneck in designing low-cost and energy-efficient low-density parity-check (LDPC) decoders. In this paper, we present a cost-effective LDPC decoder architecture by changing its internal computing resolution for the power-hungry check-node processing. The proposed mixed-resolution comparison offers significant advantages in terms of both area and energy, while achieving error-correcting performance within 0.3 dB of the previous normalized min-sum (NMS) algorithm for a (1644, 1408) quasi-cyclic LDPC code of the 5G New Radio specifications. Compared to the baseline NMS architecture, the proposed decoder in a 28nm CMOS technology reduces the hardware complexity and the power consumption by 34.0% and 36.2%, respectively, enhancing the area efficiency by more than 82.0%.</a:t>
            </a:r>
            <a:endParaRPr lang="ko-KR" altLang="en-US" sz="3468" b="1" spc="-130" dirty="0">
              <a:solidFill>
                <a:schemeClr val="tx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83230" y="9180824"/>
            <a:ext cx="2220794" cy="650624"/>
          </a:xfrm>
          <a:prstGeom prst="rect">
            <a:avLst/>
          </a:prstGeom>
          <a:solidFill>
            <a:srgbClr val="C80150"/>
          </a:solidFill>
          <a:ln>
            <a:solidFill>
              <a:srgbClr val="C80061"/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79689" tIns="39844" rIns="79689" bIns="39844" rtlCol="0">
            <a:spAutoFit/>
          </a:bodyPr>
          <a:lstStyle/>
          <a:p>
            <a:pPr algn="ctr"/>
            <a:r>
              <a:rPr lang="en-US" altLang="ko-KR" sz="3705" b="1" dirty="0">
                <a:latin typeface="Arial" pitchFamily="34" charset="0"/>
                <a:ea typeface="맑은 고딕" pitchFamily="50" charset="-127"/>
                <a:cs typeface="Arial" pitchFamily="34" charset="0"/>
              </a:rPr>
              <a:t>Abstract </a:t>
            </a:r>
            <a:endParaRPr lang="ko-KR" altLang="en-US" sz="3705" b="1" dirty="0"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9496" y="8696331"/>
            <a:ext cx="6931136" cy="998264"/>
          </a:xfrm>
          <a:prstGeom prst="rect">
            <a:avLst/>
          </a:prstGeom>
        </p:spPr>
      </p:pic>
      <p:sp>
        <p:nvSpPr>
          <p:cNvPr id="37" name="직사각형 36"/>
          <p:cNvSpPr/>
          <p:nvPr/>
        </p:nvSpPr>
        <p:spPr>
          <a:xfrm>
            <a:off x="983230" y="15245328"/>
            <a:ext cx="13558679" cy="24908924"/>
          </a:xfrm>
          <a:prstGeom prst="rect">
            <a:avLst/>
          </a:prstGeom>
          <a:noFill/>
          <a:ln w="88900" cap="sq">
            <a:solidFill>
              <a:srgbClr val="C80150"/>
            </a:solidFill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13742" tIns="39844" rIns="313742" bIns="39844" rtlCol="0" anchor="t"/>
          <a:lstStyle/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12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r>
              <a:rPr lang="en-US" altLang="ko-KR" sz="4400" b="1" spc="-165" dirty="0">
                <a:solidFill>
                  <a:srgbClr val="C80150"/>
                </a:solidFill>
                <a:latin typeface="Arial" pitchFamily="34" charset="0"/>
                <a:cs typeface="Arial" pitchFamily="34" charset="0"/>
              </a:rPr>
              <a:t>Naïve CNU architecture (CNU</a:t>
            </a:r>
            <a:r>
              <a:rPr lang="en-US" altLang="ko-KR" sz="4400" b="1" spc="-165" baseline="-25000" dirty="0">
                <a:solidFill>
                  <a:srgbClr val="C8015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altLang="ko-KR" sz="4400" b="1" spc="-165" dirty="0">
                <a:solidFill>
                  <a:srgbClr val="C8015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r>
              <a:rPr lang="en-US" altLang="ko-KR" sz="4400" b="1" spc="-165" dirty="0">
                <a:solidFill>
                  <a:srgbClr val="C80150"/>
                </a:solidFill>
                <a:latin typeface="Arial" pitchFamily="34" charset="0"/>
                <a:cs typeface="Arial" pitchFamily="34" charset="0"/>
              </a:rPr>
              <a:t>Proposed CNU architecture #1 (CNU</a:t>
            </a:r>
            <a:r>
              <a:rPr lang="en-US" altLang="ko-KR" sz="4400" b="1" spc="-165" baseline="-25000" dirty="0">
                <a:solidFill>
                  <a:srgbClr val="C80150"/>
                </a:solidFill>
                <a:latin typeface="Arial" pitchFamily="34" charset="0"/>
                <a:cs typeface="Arial" pitchFamily="34" charset="0"/>
              </a:rPr>
              <a:t>P1</a:t>
            </a:r>
            <a:r>
              <a:rPr lang="en-US" altLang="ko-KR" sz="4400" b="1" spc="-165" dirty="0">
                <a:solidFill>
                  <a:srgbClr val="C8015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indent="-739841" defTabSz="4776299">
              <a:buFont typeface="Wingdings" pitchFamily="2" charset="2"/>
              <a:buChar char="v"/>
            </a:pPr>
            <a:r>
              <a:rPr lang="en-US" altLang="ko-KR" sz="4400" b="1" spc="-165" dirty="0">
                <a:solidFill>
                  <a:srgbClr val="C80150"/>
                </a:solidFill>
                <a:latin typeface="Arial" pitchFamily="34" charset="0"/>
                <a:cs typeface="Arial" pitchFamily="34" charset="0"/>
              </a:rPr>
              <a:t>Proposed mixed-resolution architecture (CNU</a:t>
            </a:r>
            <a:r>
              <a:rPr lang="en-US" altLang="ko-KR" sz="4400" b="1" spc="-165" baseline="-25000" dirty="0">
                <a:solidFill>
                  <a:srgbClr val="C80150"/>
                </a:solidFill>
                <a:latin typeface="Arial" pitchFamily="34" charset="0"/>
                <a:cs typeface="Arial" pitchFamily="34" charset="0"/>
              </a:rPr>
              <a:t>P2</a:t>
            </a:r>
            <a:r>
              <a:rPr lang="en-US" altLang="ko-KR" sz="4400" b="1" spc="-165" dirty="0">
                <a:solidFill>
                  <a:srgbClr val="C8015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739841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lvl="0" defTabSz="4776299"/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r>
              <a:rPr lang="en-US" altLang="ko-KR" sz="4400" b="1" spc="-165" dirty="0">
                <a:solidFill>
                  <a:srgbClr val="C80150"/>
                </a:solidFill>
                <a:latin typeface="Arial" pitchFamily="34" charset="0"/>
                <a:cs typeface="Arial" pitchFamily="34" charset="0"/>
              </a:rPr>
              <a:t>Comparison of Different CNU architectures</a:t>
            </a:r>
          </a:p>
          <a:p>
            <a:pPr lvl="0" defTabSz="4776299"/>
            <a:endParaRPr lang="en-US" altLang="ko-KR" sz="4400" spc="-165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defTabSz="4776299"/>
            <a:endParaRPr lang="en-US" altLang="ko-KR" sz="4400" spc="-165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defTabSz="4776299"/>
            <a:endParaRPr lang="en-US" altLang="ko-KR" sz="4400" spc="-165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15165141" y="23711816"/>
            <a:ext cx="14035491" cy="16442437"/>
          </a:xfrm>
          <a:prstGeom prst="rect">
            <a:avLst/>
          </a:prstGeom>
          <a:noFill/>
          <a:ln w="88900" cap="sq">
            <a:solidFill>
              <a:srgbClr val="C80150"/>
            </a:solidFill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13742" tIns="39844" rIns="313742" bIns="39844" rtlCol="0" anchor="t"/>
          <a:lstStyle/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12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r>
              <a:rPr lang="en-US" altLang="ko-KR" sz="4400" b="1" spc="-165" dirty="0">
                <a:solidFill>
                  <a:srgbClr val="C80150"/>
                </a:solidFill>
                <a:latin typeface="Arial" pitchFamily="34" charset="0"/>
                <a:cs typeface="Arial" pitchFamily="34" charset="0"/>
              </a:rPr>
              <a:t>Decoder layout</a:t>
            </a: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r>
              <a:rPr lang="en-US" altLang="ko-KR" sz="4400" b="1" spc="-165" dirty="0">
                <a:solidFill>
                  <a:srgbClr val="C80150"/>
                </a:solidFill>
                <a:latin typeface="Arial" pitchFamily="34" charset="0"/>
                <a:cs typeface="Arial" pitchFamily="34" charset="0"/>
              </a:rPr>
              <a:t>Comparison to other state-of-the-art decoders</a:t>
            </a: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44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lvl="0" defTabSz="4776299"/>
            <a:endParaRPr lang="en-US" altLang="ko-KR" sz="4400" spc="-165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defTabSz="4776299"/>
            <a:endParaRPr lang="en-US" altLang="ko-KR" sz="4400" spc="-165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54555" y="14551630"/>
            <a:ext cx="4067453" cy="650622"/>
          </a:xfrm>
          <a:prstGeom prst="rect">
            <a:avLst/>
          </a:prstGeom>
          <a:solidFill>
            <a:srgbClr val="C80150"/>
          </a:solidFill>
          <a:ln>
            <a:solidFill>
              <a:srgbClr val="C80061"/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79689" tIns="39844" rIns="79689" bIns="39844" rtlCol="0">
            <a:spAutoFit/>
          </a:bodyPr>
          <a:lstStyle/>
          <a:p>
            <a:r>
              <a:rPr lang="en-US" altLang="ko-KR" sz="3705" b="1" dirty="0">
                <a:latin typeface="Arial" pitchFamily="34" charset="0"/>
                <a:ea typeface="맑은 고딕" pitchFamily="50" charset="-127"/>
                <a:cs typeface="Arial" pitchFamily="34" charset="0"/>
              </a:rPr>
              <a:t>Proposed Design</a:t>
            </a:r>
            <a:endParaRPr lang="ko-KR" altLang="en-US" sz="3705" b="1" dirty="0"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103962" y="14525102"/>
            <a:ext cx="10753001" cy="650622"/>
          </a:xfrm>
          <a:prstGeom prst="rect">
            <a:avLst/>
          </a:prstGeom>
          <a:solidFill>
            <a:srgbClr val="C80150"/>
          </a:solidFill>
          <a:ln>
            <a:solidFill>
              <a:srgbClr val="C80061"/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79689" tIns="39844" rIns="79689" bIns="39844" rtlCol="0">
            <a:spAutoFit/>
          </a:bodyPr>
          <a:lstStyle/>
          <a:p>
            <a:r>
              <a:rPr lang="en-US" altLang="ko-KR" sz="3705" b="1" dirty="0">
                <a:latin typeface="Arial" pitchFamily="34" charset="0"/>
                <a:ea typeface="맑은 고딕" pitchFamily="50" charset="-127"/>
                <a:cs typeface="Arial" pitchFamily="34" charset="0"/>
              </a:rPr>
              <a:t>BER Curves for 5G NR LDPC in AWGN channel</a:t>
            </a:r>
            <a:endParaRPr lang="ko-KR" altLang="en-US" sz="3705" b="1" dirty="0"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DAD7E1E7-B563-4157-BBDE-5D76D4185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06" y="16224115"/>
            <a:ext cx="13289446" cy="5200217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FB34E357-2DD0-4BCF-9E49-9F0295ED4B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681" y="22271556"/>
            <a:ext cx="12361775" cy="4846995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C8DC4E7B-31AF-4D44-B311-52BE50A4EE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141" y="28562946"/>
            <a:ext cx="12361775" cy="6950862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B3E1A4D7-FD79-4D7F-BF75-F4C1BD3CAE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1681" y="36958203"/>
            <a:ext cx="12468829" cy="1995012"/>
          </a:xfrm>
          <a:prstGeom prst="rect">
            <a:avLst/>
          </a:prstGeom>
        </p:spPr>
      </p:pic>
      <p:sp>
        <p:nvSpPr>
          <p:cNvPr id="29" name="직사각형 28">
            <a:extLst>
              <a:ext uri="{FF2B5EF4-FFF2-40B4-BE49-F238E27FC236}">
                <a16:creationId xmlns:a16="http://schemas.microsoft.com/office/drawing/2014/main" id="{51DC8655-4231-43A6-ADF9-BE0F07A93FE0}"/>
              </a:ext>
            </a:extLst>
          </p:cNvPr>
          <p:cNvSpPr/>
          <p:nvPr/>
        </p:nvSpPr>
        <p:spPr>
          <a:xfrm>
            <a:off x="15150432" y="15202251"/>
            <a:ext cx="14035491" cy="7403749"/>
          </a:xfrm>
          <a:prstGeom prst="rect">
            <a:avLst/>
          </a:prstGeom>
          <a:noFill/>
          <a:ln w="88900" cap="sq">
            <a:solidFill>
              <a:srgbClr val="C80150"/>
            </a:solidFill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13742" tIns="39844" rIns="313742" bIns="39844" rtlCol="0" anchor="t"/>
          <a:lstStyle/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12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 defTabSz="4776299">
              <a:buFont typeface="Wingdings" panose="05000000000000000000" pitchFamily="2" charset="2"/>
              <a:buChar char="v"/>
            </a:pPr>
            <a:r>
              <a:rPr lang="en-US" altLang="ko-KR" sz="4400" b="1" spc="-165" dirty="0">
                <a:solidFill>
                  <a:srgbClr val="C80150"/>
                </a:solidFill>
                <a:latin typeface="Arial" pitchFamily="34" charset="0"/>
                <a:cs typeface="Arial" pitchFamily="34" charset="0"/>
              </a:rPr>
              <a:t>Error correcting performance for different CNUs</a:t>
            </a:r>
          </a:p>
          <a:p>
            <a:pPr marL="571500" lvl="0" indent="-571500" defTabSz="4776299">
              <a:buFont typeface="Wingdings" panose="05000000000000000000" pitchFamily="2" charset="2"/>
              <a:buChar char="v"/>
            </a:pPr>
            <a:endParaRPr lang="en-US" altLang="ko-KR" sz="4400" spc="-165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D4A75F8C-037D-4EAC-8D45-D3C5D773C5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52386" y="16224115"/>
            <a:ext cx="10431582" cy="611486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C1052E92-7F74-45BF-9631-BFF075C3DAA4}"/>
              </a:ext>
            </a:extLst>
          </p:cNvPr>
          <p:cNvSpPr txBox="1"/>
          <p:nvPr/>
        </p:nvSpPr>
        <p:spPr>
          <a:xfrm>
            <a:off x="15124906" y="23090767"/>
            <a:ext cx="5521376" cy="650623"/>
          </a:xfrm>
          <a:prstGeom prst="rect">
            <a:avLst/>
          </a:prstGeom>
          <a:solidFill>
            <a:srgbClr val="C80150"/>
          </a:solidFill>
          <a:ln>
            <a:solidFill>
              <a:srgbClr val="C80061"/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79689" tIns="39844" rIns="79689" bIns="39844" rtlCol="0">
            <a:spAutoFit/>
          </a:bodyPr>
          <a:lstStyle/>
          <a:p>
            <a:r>
              <a:rPr lang="en-US" altLang="ko-KR" sz="3705" b="1" dirty="0">
                <a:latin typeface="Arial" pitchFamily="34" charset="0"/>
                <a:ea typeface="맑은 고딕" pitchFamily="50" charset="-127"/>
                <a:cs typeface="Arial" pitchFamily="34" charset="0"/>
              </a:rPr>
              <a:t>Implementation Results</a:t>
            </a:r>
            <a:endParaRPr lang="ko-KR" altLang="en-US" sz="3705" b="1" dirty="0"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79999A79-BAEB-4B05-ABD5-84539377A14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7782" y="24961755"/>
            <a:ext cx="5427586" cy="5454030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215F0334-7332-4D65-8889-FC4661B9C1B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8026" y="24974456"/>
            <a:ext cx="7942685" cy="5454030"/>
          </a:xfrm>
          <a:prstGeom prst="rect">
            <a:avLst/>
          </a:prstGeom>
        </p:spPr>
      </p:pic>
      <p:pic>
        <p:nvPicPr>
          <p:cNvPr id="45" name="그림 44">
            <a:extLst>
              <a:ext uri="{FF2B5EF4-FFF2-40B4-BE49-F238E27FC236}">
                <a16:creationId xmlns:a16="http://schemas.microsoft.com/office/drawing/2014/main" id="{5FA11252-C2B6-4364-9878-86A2A4E2D1B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15166" y="32358304"/>
            <a:ext cx="13530674" cy="731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76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1299</TotalTime>
  <Words>223</Words>
  <Application>Microsoft Office PowerPoint</Application>
  <PresentationFormat>사용자 지정</PresentationFormat>
  <Paragraphs>60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7" baseType="lpstr">
      <vt:lpstr>맑은 고딕</vt:lpstr>
      <vt:lpstr>Arial</vt:lpstr>
      <vt:lpstr>Calibri</vt:lpstr>
      <vt:lpstr>Calibri Light</vt:lpstr>
      <vt:lpstr>Wingdings</vt:lpstr>
      <vt:lpstr>Office 테마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ysbn</cp:lastModifiedBy>
  <cp:revision>58</cp:revision>
  <dcterms:created xsi:type="dcterms:W3CDTF">2018-03-08T06:02:33Z</dcterms:created>
  <dcterms:modified xsi:type="dcterms:W3CDTF">2022-05-04T05:45:48Z</dcterms:modified>
</cp:coreProperties>
</file>